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swald Bold" charset="1" panose="000008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" charset="1" panose="00000500000000000000"/>
      <p:regular r:id="rId26"/>
    </p:embeddedFont>
    <p:embeddedFont>
      <p:font typeface="DM Sans Bold" charset="1" panose="00000000000000000000"/>
      <p:regular r:id="rId27"/>
    </p:embeddedFont>
    <p:embeddedFont>
      <p:font typeface="DM San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4039041"/>
            <a:ext cx="9815307" cy="242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b="true" sz="7063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FACE RECOGNITION IN CLASSROOM SET 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3076" y="8096750"/>
            <a:ext cx="14024236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 : </a:t>
            </a: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U21CS071 | U21CS063 | U21CS096 | U21CS0131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3369356" y="8854324"/>
            <a:ext cx="11843596" cy="1154581"/>
            <a:chOff x="0" y="0"/>
            <a:chExt cx="15791462" cy="153944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04775"/>
              <a:ext cx="15791462" cy="81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-7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       Prasanth       Deepak        Prajwala           Aswin           </a:t>
              </a:r>
              <a:r>
                <a:rPr lang="en-US" sz="3500" spc="-7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45902" y="727699"/>
              <a:ext cx="15045560" cy="811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 spc="-7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   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4988079" y="-15499496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80481" y="2542668"/>
            <a:ext cx="14878819" cy="6424787"/>
          </a:xfrm>
          <a:custGeom>
            <a:avLst/>
            <a:gdLst/>
            <a:ahLst/>
            <a:cxnLst/>
            <a:rect r="r" b="b" t="t" l="l"/>
            <a:pathLst>
              <a:path h="6424787" w="14878819">
                <a:moveTo>
                  <a:pt x="0" y="0"/>
                </a:moveTo>
                <a:lnTo>
                  <a:pt x="14878819" y="0"/>
                </a:lnTo>
                <a:lnTo>
                  <a:pt x="14878819" y="6424787"/>
                </a:lnTo>
                <a:lnTo>
                  <a:pt x="0" y="6424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13" t="-32524" r="0" b="-10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7511" y="388159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5127103" y="5350552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5033496" y="-14968324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3764" y="2228596"/>
            <a:ext cx="14680472" cy="7393639"/>
          </a:xfrm>
          <a:custGeom>
            <a:avLst/>
            <a:gdLst/>
            <a:ahLst/>
            <a:cxnLst/>
            <a:rect r="r" b="b" t="t" l="l"/>
            <a:pathLst>
              <a:path h="7393639" w="14680472">
                <a:moveTo>
                  <a:pt x="0" y="0"/>
                </a:moveTo>
                <a:lnTo>
                  <a:pt x="14680472" y="0"/>
                </a:lnTo>
                <a:lnTo>
                  <a:pt x="14680472" y="7393639"/>
                </a:lnTo>
                <a:lnTo>
                  <a:pt x="0" y="7393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731" t="-57050" r="-273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7511" y="388159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RESULTS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76364">
            <a:off x="-5193047" y="7178804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5439490" y="-15953665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2" y="0"/>
                </a:lnTo>
                <a:lnTo>
                  <a:pt x="24036382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7842" y="2655218"/>
            <a:ext cx="17012316" cy="6603082"/>
          </a:xfrm>
          <a:custGeom>
            <a:avLst/>
            <a:gdLst/>
            <a:ahLst/>
            <a:cxnLst/>
            <a:rect r="r" b="b" t="t" l="l"/>
            <a:pathLst>
              <a:path h="6603082" w="17012316">
                <a:moveTo>
                  <a:pt x="0" y="0"/>
                </a:moveTo>
                <a:lnTo>
                  <a:pt x="17012316" y="0"/>
                </a:lnTo>
                <a:lnTo>
                  <a:pt x="17012316" y="6603082"/>
                </a:lnTo>
                <a:lnTo>
                  <a:pt x="0" y="6603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172" t="-194970" r="-41070" b="-4558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61583" y="388159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RESULTS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85374" y="604168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FUTURE WORK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80377">
            <a:off x="14380377" y="-14968324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1060" y="5103564"/>
            <a:ext cx="1181100" cy="120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sz="7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➢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71060" y="2831468"/>
            <a:ext cx="1181100" cy="120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sz="7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➢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1060" y="7652174"/>
            <a:ext cx="1181100" cy="120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sz="7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➢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52160" y="3042546"/>
            <a:ext cx="12718885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Enhance accuracy by training the model on larger, diverse datasets to handle lighting, angles, and occlusions.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61610" y="5371173"/>
            <a:ext cx="11974175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Improve scalability to process multiple classroom images efficiently for larger groups.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52160" y="7868628"/>
            <a:ext cx="10414603" cy="116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Incorporate automated report generation and attendance trend analysis.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CHALLENGES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7145" y="6647180"/>
            <a:ext cx="15873710" cy="261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Reducing false positives and false negatives while maintaining high-speed processing.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3597" y="3527830"/>
            <a:ext cx="1181100" cy="120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sz="7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➢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9586" y="3829888"/>
            <a:ext cx="16397416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Managing variations in real-world conditions like uneven lighting, occlusions, and similar facial features.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3597" y="5708219"/>
            <a:ext cx="1181100" cy="120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sz="7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➢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7145" y="5898831"/>
            <a:ext cx="15873710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Ensuring data privacy and ethical handling of student images during dataset creation and model deployment.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3597" y="7777162"/>
            <a:ext cx="1181100" cy="120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sz="74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➢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4302470" y="1403107"/>
            <a:ext cx="24929094" cy="10696848"/>
          </a:xfrm>
          <a:custGeom>
            <a:avLst/>
            <a:gdLst/>
            <a:ahLst/>
            <a:cxnLst/>
            <a:rect r="r" b="b" t="t" l="l"/>
            <a:pathLst>
              <a:path h="10696848" w="24929094">
                <a:moveTo>
                  <a:pt x="0" y="0"/>
                </a:moveTo>
                <a:lnTo>
                  <a:pt x="24929094" y="0"/>
                </a:lnTo>
                <a:lnTo>
                  <a:pt x="24929094" y="10696848"/>
                </a:lnTo>
                <a:lnTo>
                  <a:pt x="0" y="10696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31990" y="5443884"/>
            <a:ext cx="4855847" cy="354054"/>
          </a:xfrm>
          <a:custGeom>
            <a:avLst/>
            <a:gdLst/>
            <a:ahLst/>
            <a:cxnLst/>
            <a:rect r="r" b="b" t="t" l="l"/>
            <a:pathLst>
              <a:path h="354054" w="4855847">
                <a:moveTo>
                  <a:pt x="0" y="0"/>
                </a:moveTo>
                <a:lnTo>
                  <a:pt x="4855847" y="0"/>
                </a:lnTo>
                <a:lnTo>
                  <a:pt x="4855847" y="354054"/>
                </a:lnTo>
                <a:lnTo>
                  <a:pt x="0" y="354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8249" r="0" b="-2262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31990" y="2130975"/>
            <a:ext cx="4838387" cy="3310420"/>
            <a:chOff x="0" y="0"/>
            <a:chExt cx="1858706" cy="1271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8706" cy="1271725"/>
            </a:xfrm>
            <a:custGeom>
              <a:avLst/>
              <a:gdLst/>
              <a:ahLst/>
              <a:cxnLst/>
              <a:rect r="r" b="b" t="t" l="l"/>
              <a:pathLst>
                <a:path h="1271725" w="1858706">
                  <a:moveTo>
                    <a:pt x="0" y="0"/>
                  </a:moveTo>
                  <a:lnTo>
                    <a:pt x="1858706" y="0"/>
                  </a:lnTo>
                  <a:lnTo>
                    <a:pt x="1858706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858706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831990" y="22860"/>
            <a:ext cx="13617940" cy="100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80"/>
              </a:lnSpc>
              <a:spcBef>
                <a:spcPct val="0"/>
              </a:spcBef>
            </a:pPr>
            <a:r>
              <a:rPr lang="en-US" b="true" sz="6000" spc="58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INDIVIDUAL CONTRIBUTIONS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967739" y="9006427"/>
            <a:ext cx="4122382" cy="300575"/>
          </a:xfrm>
          <a:custGeom>
            <a:avLst/>
            <a:gdLst/>
            <a:ahLst/>
            <a:cxnLst/>
            <a:rect r="r" b="b" t="t" l="l"/>
            <a:pathLst>
              <a:path h="300575" w="4122382">
                <a:moveTo>
                  <a:pt x="0" y="0"/>
                </a:moveTo>
                <a:lnTo>
                  <a:pt x="4122382" y="0"/>
                </a:lnTo>
                <a:lnTo>
                  <a:pt x="4122382" y="300575"/>
                </a:lnTo>
                <a:lnTo>
                  <a:pt x="0" y="300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8249" r="0" b="-22621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539986" y="6196038"/>
            <a:ext cx="4876905" cy="2960676"/>
            <a:chOff x="0" y="0"/>
            <a:chExt cx="2206842" cy="13397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6842" cy="1339732"/>
            </a:xfrm>
            <a:custGeom>
              <a:avLst/>
              <a:gdLst/>
              <a:ahLst/>
              <a:cxnLst/>
              <a:rect r="r" b="b" t="t" l="l"/>
              <a:pathLst>
                <a:path h="1339732" w="2206842">
                  <a:moveTo>
                    <a:pt x="0" y="0"/>
                  </a:moveTo>
                  <a:lnTo>
                    <a:pt x="2206842" y="0"/>
                  </a:lnTo>
                  <a:lnTo>
                    <a:pt x="2206842" y="1339732"/>
                  </a:lnTo>
                  <a:lnTo>
                    <a:pt x="0" y="1339732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06842" cy="1396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539986" y="5276694"/>
            <a:ext cx="4720931" cy="344217"/>
          </a:xfrm>
          <a:custGeom>
            <a:avLst/>
            <a:gdLst/>
            <a:ahLst/>
            <a:cxnLst/>
            <a:rect r="r" b="b" t="t" l="l"/>
            <a:pathLst>
              <a:path h="344217" w="4720931">
                <a:moveTo>
                  <a:pt x="0" y="0"/>
                </a:moveTo>
                <a:lnTo>
                  <a:pt x="4720931" y="0"/>
                </a:lnTo>
                <a:lnTo>
                  <a:pt x="4720931" y="344217"/>
                </a:lnTo>
                <a:lnTo>
                  <a:pt x="0" y="344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8249" r="0" b="-22621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31990" y="6395028"/>
            <a:ext cx="4823565" cy="2911974"/>
            <a:chOff x="0" y="0"/>
            <a:chExt cx="2182705" cy="13176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82705" cy="1317694"/>
            </a:xfrm>
            <a:custGeom>
              <a:avLst/>
              <a:gdLst/>
              <a:ahLst/>
              <a:cxnLst/>
              <a:rect r="r" b="b" t="t" l="l"/>
              <a:pathLst>
                <a:path h="1317694" w="2182705">
                  <a:moveTo>
                    <a:pt x="0" y="0"/>
                  </a:moveTo>
                  <a:lnTo>
                    <a:pt x="2182705" y="0"/>
                  </a:lnTo>
                  <a:lnTo>
                    <a:pt x="2182705" y="1317694"/>
                  </a:lnTo>
                  <a:lnTo>
                    <a:pt x="0" y="131769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182705" cy="1374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46812" y="9156715"/>
            <a:ext cx="4122382" cy="300575"/>
          </a:xfrm>
          <a:custGeom>
            <a:avLst/>
            <a:gdLst/>
            <a:ahLst/>
            <a:cxnLst/>
            <a:rect r="r" b="b" t="t" l="l"/>
            <a:pathLst>
              <a:path h="300575" w="4122382">
                <a:moveTo>
                  <a:pt x="0" y="0"/>
                </a:moveTo>
                <a:lnTo>
                  <a:pt x="4122382" y="0"/>
                </a:lnTo>
                <a:lnTo>
                  <a:pt x="4122382" y="300575"/>
                </a:lnTo>
                <a:lnTo>
                  <a:pt x="0" y="300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8249" r="0" b="-2262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539986" y="2055831"/>
            <a:ext cx="4703957" cy="3218443"/>
            <a:chOff x="0" y="0"/>
            <a:chExt cx="1858706" cy="12717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58706" cy="1271725"/>
            </a:xfrm>
            <a:custGeom>
              <a:avLst/>
              <a:gdLst/>
              <a:ahLst/>
              <a:cxnLst/>
              <a:rect r="r" b="b" t="t" l="l"/>
              <a:pathLst>
                <a:path h="1271725" w="1858706">
                  <a:moveTo>
                    <a:pt x="0" y="0"/>
                  </a:moveTo>
                  <a:lnTo>
                    <a:pt x="1858706" y="0"/>
                  </a:lnTo>
                  <a:lnTo>
                    <a:pt x="1858706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858706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31990" y="2130975"/>
            <a:ext cx="7887752" cy="2690655"/>
            <a:chOff x="0" y="0"/>
            <a:chExt cx="10517002" cy="358754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074079"/>
              <a:ext cx="10517002" cy="2513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6437" indent="-293218" lvl="1">
                <a:lnSpc>
                  <a:spcPts val="3802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Learning and Research</a:t>
              </a:r>
            </a:p>
            <a:p>
              <a:pPr algn="l" marL="586437" indent="-293218" lvl="1">
                <a:lnSpc>
                  <a:spcPts val="3802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Literature Review</a:t>
              </a:r>
            </a:p>
            <a:p>
              <a:pPr algn="l" marL="586437" indent="-293218" lvl="1">
                <a:lnSpc>
                  <a:spcPts val="3802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 development</a:t>
              </a:r>
            </a:p>
            <a:p>
              <a:pPr algn="l" marL="586437" indent="-293218" lvl="1">
                <a:lnSpc>
                  <a:spcPts val="3802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Report making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0" y="0"/>
              <a:ext cx="3689731" cy="992699"/>
              <a:chOff x="0" y="0"/>
              <a:chExt cx="1152776" cy="31014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152776" cy="310147"/>
              </a:xfrm>
              <a:custGeom>
                <a:avLst/>
                <a:gdLst/>
                <a:ahLst/>
                <a:cxnLst/>
                <a:rect r="r" b="b" t="t" l="l"/>
                <a:pathLst>
                  <a:path h="310147" w="1152776">
                    <a:moveTo>
                      <a:pt x="0" y="0"/>
                    </a:moveTo>
                    <a:lnTo>
                      <a:pt x="1152776" y="0"/>
                    </a:lnTo>
                    <a:lnTo>
                      <a:pt x="1152776" y="310147"/>
                    </a:lnTo>
                    <a:lnTo>
                      <a:pt x="0" y="31014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555555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1152776" cy="367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3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99250" y="100575"/>
              <a:ext cx="3590482" cy="707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4"/>
                </a:lnSpc>
                <a:spcBef>
                  <a:spcPct val="0"/>
                </a:spcBef>
              </a:pPr>
              <a:r>
                <a:rPr lang="en-US" b="true" sz="3188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DEEPAK JOY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539986" y="2130975"/>
            <a:ext cx="5914350" cy="2156483"/>
            <a:chOff x="0" y="0"/>
            <a:chExt cx="7885800" cy="2875311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976703"/>
              <a:ext cx="7885800" cy="189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7249" indent="-293624" lvl="1">
                <a:lnSpc>
                  <a:spcPts val="3808"/>
                </a:lnSpc>
                <a:buFont typeface="Arial"/>
                <a:buChar char="•"/>
              </a:pPr>
              <a:r>
                <a:rPr lang="en-US" sz="27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Learning and Research</a:t>
              </a:r>
            </a:p>
            <a:p>
              <a:pPr algn="l" marL="587249" indent="-293624" lvl="1">
                <a:lnSpc>
                  <a:spcPts val="3808"/>
                </a:lnSpc>
                <a:buFont typeface="Arial"/>
                <a:buChar char="•"/>
              </a:pPr>
              <a:r>
                <a:rPr lang="en-US" sz="27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 enhancement</a:t>
              </a:r>
            </a:p>
            <a:p>
              <a:pPr algn="l" marL="587249" indent="-293624" lvl="1">
                <a:lnSpc>
                  <a:spcPts val="3808"/>
                </a:lnSpc>
                <a:buFont typeface="Arial"/>
                <a:buChar char="•"/>
              </a:pPr>
              <a:r>
                <a:rPr lang="en-US" sz="272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Report making</a:t>
              </a:r>
            </a:p>
          </p:txBody>
        </p:sp>
        <p:grpSp>
          <p:nvGrpSpPr>
            <p:cNvPr name="Group 29" id="29"/>
            <p:cNvGrpSpPr/>
            <p:nvPr/>
          </p:nvGrpSpPr>
          <p:grpSpPr>
            <a:xfrm rot="0">
              <a:off x="0" y="0"/>
              <a:ext cx="2128431" cy="909352"/>
              <a:chOff x="0" y="0"/>
              <a:chExt cx="725931" cy="310147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725931" cy="310147"/>
              </a:xfrm>
              <a:custGeom>
                <a:avLst/>
                <a:gdLst/>
                <a:ahLst/>
                <a:cxnLst/>
                <a:rect r="r" b="b" t="t" l="l"/>
                <a:pathLst>
                  <a:path h="310147" w="725931">
                    <a:moveTo>
                      <a:pt x="0" y="0"/>
                    </a:moveTo>
                    <a:lnTo>
                      <a:pt x="725931" y="0"/>
                    </a:lnTo>
                    <a:lnTo>
                      <a:pt x="725931" y="310147"/>
                    </a:lnTo>
                    <a:lnTo>
                      <a:pt x="0" y="31014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555555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725931" cy="367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3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74419" y="67482"/>
              <a:ext cx="1979593" cy="62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08"/>
                </a:lnSpc>
                <a:spcBef>
                  <a:spcPct val="0"/>
                </a:spcBef>
              </a:pPr>
              <a:r>
                <a:rPr lang="en-US" b="true" sz="272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ASWIN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831990" y="7235078"/>
            <a:ext cx="6679023" cy="192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249" indent="-293624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and Research</a:t>
            </a:r>
          </a:p>
          <a:p>
            <a:pPr algn="l" marL="587249" indent="-293624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</a:p>
          <a:p>
            <a:pPr algn="l" marL="587249" indent="-293624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enhancement</a:t>
            </a:r>
          </a:p>
          <a:p>
            <a:pPr algn="l" marL="587249" indent="-293624" lvl="1">
              <a:lnSpc>
                <a:spcPts val="3808"/>
              </a:lnSpc>
              <a:buFont typeface="Arial"/>
              <a:buChar char="•"/>
            </a:pPr>
            <a:r>
              <a:rPr lang="en-US" sz="27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PPT making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831990" y="6417063"/>
            <a:ext cx="2794850" cy="668937"/>
            <a:chOff x="0" y="0"/>
            <a:chExt cx="1374953" cy="3290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74953" cy="329090"/>
            </a:xfrm>
            <a:custGeom>
              <a:avLst/>
              <a:gdLst/>
              <a:ahLst/>
              <a:cxnLst/>
              <a:rect r="r" b="b" t="t" l="l"/>
              <a:pathLst>
                <a:path h="329090" w="1374953">
                  <a:moveTo>
                    <a:pt x="0" y="0"/>
                  </a:moveTo>
                  <a:lnTo>
                    <a:pt x="1374953" y="0"/>
                  </a:lnTo>
                  <a:lnTo>
                    <a:pt x="1374953" y="329090"/>
                  </a:lnTo>
                  <a:lnTo>
                    <a:pt x="0" y="32909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374953" cy="395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54"/>
                </a:lnSpc>
              </a:pPr>
              <a:r>
                <a:rPr lang="en-US" b="true" sz="311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PRAJWALA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539986" y="6196038"/>
            <a:ext cx="7887752" cy="2690655"/>
            <a:chOff x="0" y="0"/>
            <a:chExt cx="10517002" cy="3587540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1074079"/>
              <a:ext cx="10517002" cy="2513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6437" indent="-293218" lvl="1">
                <a:lnSpc>
                  <a:spcPts val="3802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Learning and Research</a:t>
              </a:r>
            </a:p>
            <a:p>
              <a:pPr algn="l" marL="586437" indent="-293218" lvl="1">
                <a:lnSpc>
                  <a:spcPts val="3802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Literature Review</a:t>
              </a:r>
            </a:p>
            <a:p>
              <a:pPr algn="l" marL="586437" indent="-293218" lvl="1">
                <a:lnSpc>
                  <a:spcPts val="3802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 development</a:t>
              </a:r>
            </a:p>
            <a:p>
              <a:pPr algn="l" marL="586437" indent="-293218" lvl="1">
                <a:lnSpc>
                  <a:spcPts val="3802"/>
                </a:lnSpc>
                <a:buFont typeface="Arial"/>
                <a:buChar char="•"/>
              </a:pPr>
              <a:r>
                <a:rPr lang="en-US" sz="271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PPT making</a:t>
              </a:r>
            </a:p>
          </p:txBody>
        </p:sp>
        <p:grpSp>
          <p:nvGrpSpPr>
            <p:cNvPr name="Group 39" id="39"/>
            <p:cNvGrpSpPr/>
            <p:nvPr/>
          </p:nvGrpSpPr>
          <p:grpSpPr>
            <a:xfrm rot="0">
              <a:off x="0" y="0"/>
              <a:ext cx="3689731" cy="992699"/>
              <a:chOff x="0" y="0"/>
              <a:chExt cx="1152776" cy="31014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152776" cy="310147"/>
              </a:xfrm>
              <a:custGeom>
                <a:avLst/>
                <a:gdLst/>
                <a:ahLst/>
                <a:cxnLst/>
                <a:rect r="r" b="b" t="t" l="l"/>
                <a:pathLst>
                  <a:path h="310147" w="1152776">
                    <a:moveTo>
                      <a:pt x="0" y="0"/>
                    </a:moveTo>
                    <a:lnTo>
                      <a:pt x="1152776" y="0"/>
                    </a:lnTo>
                    <a:lnTo>
                      <a:pt x="1152776" y="310147"/>
                    </a:lnTo>
                    <a:lnTo>
                      <a:pt x="0" y="310147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555555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57150"/>
                <a:ext cx="1152776" cy="3672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23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99250" y="100575"/>
              <a:ext cx="3590482" cy="707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64"/>
                </a:lnSpc>
                <a:spcBef>
                  <a:spcPct val="0"/>
                </a:spcBef>
              </a:pPr>
              <a:r>
                <a:rPr lang="en-US" b="true" sz="3188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PRASANTH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5324" y="4460110"/>
            <a:ext cx="12057353" cy="182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76"/>
              </a:lnSpc>
            </a:pPr>
            <a:r>
              <a:rPr lang="en-US" b="true" sz="10707" spc="104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PROBLEM STATEMENT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03597" y="4573684"/>
            <a:ext cx="17068477" cy="4261469"/>
            <a:chOff x="0" y="0"/>
            <a:chExt cx="3296200" cy="8229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96200" cy="822959"/>
            </a:xfrm>
            <a:custGeom>
              <a:avLst/>
              <a:gdLst/>
              <a:ahLst/>
              <a:cxnLst/>
              <a:rect r="r" b="b" t="t" l="l"/>
              <a:pathLst>
                <a:path h="822959" w="3296200">
                  <a:moveTo>
                    <a:pt x="0" y="0"/>
                  </a:moveTo>
                  <a:lnTo>
                    <a:pt x="3296200" y="0"/>
                  </a:lnTo>
                  <a:lnTo>
                    <a:pt x="3296200" y="822959"/>
                  </a:lnTo>
                  <a:lnTo>
                    <a:pt x="0" y="8229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296200" cy="842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42650" y="4920401"/>
            <a:ext cx="16616650" cy="3611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b="true" sz="43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 </a:t>
            </a:r>
            <a:r>
              <a:rPr lang="en-US" b="true" sz="43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Develop an efficient deep learning-based Siamese network system for real-time classroom attendance, addressing challenges in varying lighting, facial occlusions, multiple student detection, and ensuring biometric data privacy and security.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72404" y="3025168"/>
            <a:ext cx="15450687" cy="1545681"/>
            <a:chOff x="0" y="0"/>
            <a:chExt cx="5667025" cy="5669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67025" cy="566927"/>
            </a:xfrm>
            <a:custGeom>
              <a:avLst/>
              <a:gdLst/>
              <a:ahLst/>
              <a:cxnLst/>
              <a:rect r="r" b="b" t="t" l="l"/>
              <a:pathLst>
                <a:path h="566927" w="5667025">
                  <a:moveTo>
                    <a:pt x="15533" y="0"/>
                  </a:moveTo>
                  <a:lnTo>
                    <a:pt x="5651492" y="0"/>
                  </a:lnTo>
                  <a:cubicBezTo>
                    <a:pt x="5655611" y="0"/>
                    <a:pt x="5659562" y="1637"/>
                    <a:pt x="5662475" y="4550"/>
                  </a:cubicBezTo>
                  <a:cubicBezTo>
                    <a:pt x="5665388" y="7463"/>
                    <a:pt x="5667025" y="11414"/>
                    <a:pt x="5667025" y="15533"/>
                  </a:cubicBezTo>
                  <a:lnTo>
                    <a:pt x="5667025" y="551394"/>
                  </a:lnTo>
                  <a:cubicBezTo>
                    <a:pt x="5667025" y="555513"/>
                    <a:pt x="5665388" y="559464"/>
                    <a:pt x="5662475" y="562377"/>
                  </a:cubicBezTo>
                  <a:cubicBezTo>
                    <a:pt x="5659562" y="565290"/>
                    <a:pt x="5655611" y="566927"/>
                    <a:pt x="5651492" y="566927"/>
                  </a:cubicBezTo>
                  <a:lnTo>
                    <a:pt x="15533" y="566927"/>
                  </a:lnTo>
                  <a:cubicBezTo>
                    <a:pt x="11414" y="566927"/>
                    <a:pt x="7463" y="565290"/>
                    <a:pt x="4550" y="562377"/>
                  </a:cubicBezTo>
                  <a:cubicBezTo>
                    <a:pt x="1637" y="559464"/>
                    <a:pt x="0" y="555513"/>
                    <a:pt x="0" y="551394"/>
                  </a:cubicBezTo>
                  <a:lnTo>
                    <a:pt x="0" y="15533"/>
                  </a:lnTo>
                  <a:cubicBezTo>
                    <a:pt x="0" y="11414"/>
                    <a:pt x="1637" y="7463"/>
                    <a:pt x="4550" y="4550"/>
                  </a:cubicBezTo>
                  <a:cubicBezTo>
                    <a:pt x="7463" y="1637"/>
                    <a:pt x="11414" y="0"/>
                    <a:pt x="15533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667025" cy="58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Face Recognition using Histograms of Oriented Gradients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This paper highlights the robust use of HOG features for face recognition, emphasizing dimensionality reduction to improve accuracy and mitigate overfitting in noisy datasets​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72404" y="6956648"/>
            <a:ext cx="15450687" cy="1851768"/>
            <a:chOff x="0" y="0"/>
            <a:chExt cx="5667025" cy="6791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67025" cy="679194"/>
            </a:xfrm>
            <a:custGeom>
              <a:avLst/>
              <a:gdLst/>
              <a:ahLst/>
              <a:cxnLst/>
              <a:rect r="r" b="b" t="t" l="l"/>
              <a:pathLst>
                <a:path h="679194" w="5667025">
                  <a:moveTo>
                    <a:pt x="15533" y="0"/>
                  </a:moveTo>
                  <a:lnTo>
                    <a:pt x="5651492" y="0"/>
                  </a:lnTo>
                  <a:cubicBezTo>
                    <a:pt x="5655611" y="0"/>
                    <a:pt x="5659562" y="1637"/>
                    <a:pt x="5662475" y="4550"/>
                  </a:cubicBezTo>
                  <a:cubicBezTo>
                    <a:pt x="5665388" y="7463"/>
                    <a:pt x="5667025" y="11414"/>
                    <a:pt x="5667025" y="15533"/>
                  </a:cubicBezTo>
                  <a:lnTo>
                    <a:pt x="5667025" y="663661"/>
                  </a:lnTo>
                  <a:cubicBezTo>
                    <a:pt x="5667025" y="667780"/>
                    <a:pt x="5665388" y="671731"/>
                    <a:pt x="5662475" y="674644"/>
                  </a:cubicBezTo>
                  <a:cubicBezTo>
                    <a:pt x="5659562" y="677557"/>
                    <a:pt x="5655611" y="679194"/>
                    <a:pt x="5651492" y="679194"/>
                  </a:cubicBezTo>
                  <a:lnTo>
                    <a:pt x="15533" y="679194"/>
                  </a:lnTo>
                  <a:cubicBezTo>
                    <a:pt x="11414" y="679194"/>
                    <a:pt x="7463" y="677557"/>
                    <a:pt x="4550" y="674644"/>
                  </a:cubicBezTo>
                  <a:cubicBezTo>
                    <a:pt x="1637" y="671731"/>
                    <a:pt x="0" y="667780"/>
                    <a:pt x="0" y="663661"/>
                  </a:cubicBezTo>
                  <a:lnTo>
                    <a:pt x="0" y="15533"/>
                  </a:lnTo>
                  <a:cubicBezTo>
                    <a:pt x="0" y="11414"/>
                    <a:pt x="1637" y="7463"/>
                    <a:pt x="4550" y="4550"/>
                  </a:cubicBezTo>
                  <a:cubicBezTo>
                    <a:pt x="7463" y="1637"/>
                    <a:pt x="11414" y="0"/>
                    <a:pt x="15533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5667025" cy="698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2404" y="4861611"/>
            <a:ext cx="15450687" cy="1724988"/>
            <a:chOff x="0" y="0"/>
            <a:chExt cx="5667025" cy="6326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67025" cy="632694"/>
            </a:xfrm>
            <a:custGeom>
              <a:avLst/>
              <a:gdLst/>
              <a:ahLst/>
              <a:cxnLst/>
              <a:rect r="r" b="b" t="t" l="l"/>
              <a:pathLst>
                <a:path h="632694" w="5667025">
                  <a:moveTo>
                    <a:pt x="15533" y="0"/>
                  </a:moveTo>
                  <a:lnTo>
                    <a:pt x="5651492" y="0"/>
                  </a:lnTo>
                  <a:cubicBezTo>
                    <a:pt x="5655611" y="0"/>
                    <a:pt x="5659562" y="1637"/>
                    <a:pt x="5662475" y="4550"/>
                  </a:cubicBezTo>
                  <a:cubicBezTo>
                    <a:pt x="5665388" y="7463"/>
                    <a:pt x="5667025" y="11414"/>
                    <a:pt x="5667025" y="15533"/>
                  </a:cubicBezTo>
                  <a:lnTo>
                    <a:pt x="5667025" y="617160"/>
                  </a:lnTo>
                  <a:cubicBezTo>
                    <a:pt x="5667025" y="621280"/>
                    <a:pt x="5665388" y="625231"/>
                    <a:pt x="5662475" y="628144"/>
                  </a:cubicBezTo>
                  <a:cubicBezTo>
                    <a:pt x="5659562" y="631057"/>
                    <a:pt x="5655611" y="632694"/>
                    <a:pt x="5651492" y="632694"/>
                  </a:cubicBezTo>
                  <a:lnTo>
                    <a:pt x="15533" y="632694"/>
                  </a:lnTo>
                  <a:cubicBezTo>
                    <a:pt x="11414" y="632694"/>
                    <a:pt x="7463" y="631057"/>
                    <a:pt x="4550" y="628144"/>
                  </a:cubicBezTo>
                  <a:cubicBezTo>
                    <a:pt x="1637" y="625231"/>
                    <a:pt x="0" y="621280"/>
                    <a:pt x="0" y="617160"/>
                  </a:cubicBezTo>
                  <a:lnTo>
                    <a:pt x="0" y="15533"/>
                  </a:lnTo>
                  <a:cubicBezTo>
                    <a:pt x="0" y="11414"/>
                    <a:pt x="1637" y="7463"/>
                    <a:pt x="4550" y="4550"/>
                  </a:cubicBezTo>
                  <a:cubicBezTo>
                    <a:pt x="7463" y="1637"/>
                    <a:pt x="11414" y="0"/>
                    <a:pt x="15533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667025" cy="651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550326" y="127551"/>
            <a:ext cx="10289334" cy="116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6"/>
              </a:lnSpc>
              <a:spcBef>
                <a:spcPct val="0"/>
              </a:spcBef>
            </a:pPr>
            <a:r>
              <a:rPr lang="en-US" b="true" sz="6932" spc="67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LITERATURE SURVEY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887923">
            <a:off x="-8384589" y="457235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11047" y="1597053"/>
            <a:ext cx="14762111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</a:t>
            </a:r>
            <a:r>
              <a:rPr lang="en-US" b="true" sz="2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 developing our proposed methodology for an attendance automation system using facial recognition, we reviewed several key studies that informed our approach: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4909" y="3198886"/>
            <a:ext cx="1423222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➢</a:t>
            </a:r>
            <a:r>
              <a:rPr lang="en-US" b="true" sz="2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Face Recognition using Histograms of Oriented Gradients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paper highlights the robust use of HOG features for face recognition, emphasizing dimensionality reduction to improve accuracy and mitigate overfitting in noisy datasets​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5248" y="5026404"/>
            <a:ext cx="14737909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➢</a:t>
            </a:r>
            <a:r>
              <a:rPr lang="en-US" b="true" sz="2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Smart Attendance System Using CNN</a:t>
            </a:r>
          </a:p>
          <a:p>
            <a:pPr algn="just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study introduces a smart attendance system leveraging Convolutional Neural Networks, specifically utilizing Haar classifiers for face detection and Siamese Networks for generating face embeddings​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4909" y="7191702"/>
            <a:ext cx="14454209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➢ </a:t>
            </a:r>
            <a:r>
              <a:rPr lang="en-US" b="true" sz="2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 Attendance System Using Face Recognition</a:t>
            </a:r>
          </a:p>
          <a:p>
            <a:pPr algn="l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research integrates KNN, CNN, and SVM algorithms for face detection and recognition, combining Gabor filters and Haar classifiers to address challenges like illumination and pose variations​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09507" y="4692627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19765" y="2997163"/>
            <a:ext cx="13743053" cy="2880061"/>
            <a:chOff x="0" y="0"/>
            <a:chExt cx="5265558" cy="1103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65558" cy="1103476"/>
            </a:xfrm>
            <a:custGeom>
              <a:avLst/>
              <a:gdLst/>
              <a:ahLst/>
              <a:cxnLst/>
              <a:rect r="r" b="b" t="t" l="l"/>
              <a:pathLst>
                <a:path h="1103476" w="5265558">
                  <a:moveTo>
                    <a:pt x="0" y="0"/>
                  </a:moveTo>
                  <a:lnTo>
                    <a:pt x="5265558" y="0"/>
                  </a:lnTo>
                  <a:lnTo>
                    <a:pt x="5265558" y="1103476"/>
                  </a:lnTo>
                  <a:lnTo>
                    <a:pt x="0" y="110347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5265558" cy="1122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919765" y="6343949"/>
            <a:ext cx="13743053" cy="2469003"/>
            <a:chOff x="0" y="0"/>
            <a:chExt cx="5265558" cy="9459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265558" cy="945982"/>
            </a:xfrm>
            <a:custGeom>
              <a:avLst/>
              <a:gdLst/>
              <a:ahLst/>
              <a:cxnLst/>
              <a:rect r="r" b="b" t="t" l="l"/>
              <a:pathLst>
                <a:path h="945982" w="5265558">
                  <a:moveTo>
                    <a:pt x="0" y="0"/>
                  </a:moveTo>
                  <a:lnTo>
                    <a:pt x="5265558" y="0"/>
                  </a:lnTo>
                  <a:lnTo>
                    <a:pt x="5265558" y="945982"/>
                  </a:lnTo>
                  <a:lnTo>
                    <a:pt x="0" y="945982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5265558" cy="96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2976" y="182930"/>
            <a:ext cx="7212562" cy="248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1"/>
              </a:lnSpc>
            </a:pPr>
            <a:r>
              <a:rPr lang="en-US" b="true" sz="7182" spc="703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PROPOSED METHODOLOGY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09507" y="3253736"/>
            <a:ext cx="12673139" cy="231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2710" spc="265" b="true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Siamese Network for Face Classification</a:t>
            </a:r>
          </a:p>
          <a:p>
            <a:pPr algn="l" marL="585178" indent="-292589" lvl="1">
              <a:lnSpc>
                <a:spcPts val="3740"/>
              </a:lnSpc>
              <a:buFont typeface="Arial"/>
              <a:buChar char="•"/>
            </a:pPr>
            <a:r>
              <a:rPr lang="en-US" sz="2710" spc="26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Used to classify faces by comparing embeddings of detected faces with those of registered faces in the database.</a:t>
            </a:r>
          </a:p>
          <a:p>
            <a:pPr algn="l" marL="585178" indent="-292589" lvl="1">
              <a:lnSpc>
                <a:spcPts val="3740"/>
              </a:lnSpc>
              <a:spcBef>
                <a:spcPct val="0"/>
              </a:spcBef>
              <a:buFont typeface="Arial"/>
              <a:buChar char="•"/>
            </a:pPr>
            <a:r>
              <a:rPr lang="en-US" sz="2710" spc="26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Determines matches based on the similarity of embeddings.</a:t>
            </a:r>
          </a:p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209507" y="6493662"/>
            <a:ext cx="13104607" cy="231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0"/>
              </a:lnSpc>
            </a:pPr>
            <a:r>
              <a:rPr lang="en-US" sz="2710" spc="26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Haar Cascade Classifier</a:t>
            </a:r>
          </a:p>
          <a:p>
            <a:pPr algn="l" marL="585178" indent="-292589" lvl="1">
              <a:lnSpc>
                <a:spcPts val="3740"/>
              </a:lnSpc>
              <a:buFont typeface="Arial"/>
              <a:buChar char="•"/>
            </a:pPr>
            <a:r>
              <a:rPr lang="en-US" sz="2710" spc="26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Fast and lightweight ideal for quickly detecting faces.</a:t>
            </a:r>
          </a:p>
          <a:p>
            <a:pPr algn="l" marL="585178" indent="-292589" lvl="1">
              <a:lnSpc>
                <a:spcPts val="3740"/>
              </a:lnSpc>
              <a:spcBef>
                <a:spcPct val="0"/>
              </a:spcBef>
              <a:buFont typeface="Arial"/>
              <a:buChar char="•"/>
            </a:pPr>
            <a:r>
              <a:rPr lang="en-US" sz="2710" spc="26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Reliable for Face Detection: Provides a good balance of accuracy and efficiency, suitable as a preprocessing step for our project</a:t>
            </a:r>
            <a:r>
              <a:rPr lang="en-US" sz="2710" spc="265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 marL="0" indent="0" lvl="0">
              <a:lnSpc>
                <a:spcPts val="3740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180618" y="-831041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45334" y="194335"/>
            <a:ext cx="10289334" cy="116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66"/>
              </a:lnSpc>
              <a:spcBef>
                <a:spcPct val="0"/>
              </a:spcBef>
            </a:pPr>
            <a:r>
              <a:rPr lang="en-US" b="true" sz="6932" spc="67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WHY SIAMESE?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87923">
            <a:off x="-8133949" y="4200202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557610" y="7949858"/>
            <a:ext cx="8906069" cy="1401687"/>
            <a:chOff x="0" y="0"/>
            <a:chExt cx="3412301" cy="5370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12301" cy="537047"/>
            </a:xfrm>
            <a:custGeom>
              <a:avLst/>
              <a:gdLst/>
              <a:ahLst/>
              <a:cxnLst/>
              <a:rect r="r" b="b" t="t" l="l"/>
              <a:pathLst>
                <a:path h="537047" w="3412301">
                  <a:moveTo>
                    <a:pt x="0" y="0"/>
                  </a:moveTo>
                  <a:lnTo>
                    <a:pt x="3412301" y="0"/>
                  </a:lnTo>
                  <a:lnTo>
                    <a:pt x="3412301" y="537047"/>
                  </a:lnTo>
                  <a:lnTo>
                    <a:pt x="0" y="53704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412301" cy="556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534283" y="3946192"/>
            <a:ext cx="8906069" cy="1401687"/>
            <a:chOff x="0" y="0"/>
            <a:chExt cx="3412301" cy="5370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12301" cy="537047"/>
            </a:xfrm>
            <a:custGeom>
              <a:avLst/>
              <a:gdLst/>
              <a:ahLst/>
              <a:cxnLst/>
              <a:rect r="r" b="b" t="t" l="l"/>
              <a:pathLst>
                <a:path h="537047" w="3412301">
                  <a:moveTo>
                    <a:pt x="0" y="0"/>
                  </a:moveTo>
                  <a:lnTo>
                    <a:pt x="3412301" y="0"/>
                  </a:lnTo>
                  <a:lnTo>
                    <a:pt x="3412301" y="537047"/>
                  </a:lnTo>
                  <a:lnTo>
                    <a:pt x="0" y="53704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3412301" cy="556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43478" y="5904886"/>
            <a:ext cx="8906069" cy="1492523"/>
            <a:chOff x="0" y="0"/>
            <a:chExt cx="3412301" cy="571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12301" cy="571850"/>
            </a:xfrm>
            <a:custGeom>
              <a:avLst/>
              <a:gdLst/>
              <a:ahLst/>
              <a:cxnLst/>
              <a:rect r="r" b="b" t="t" l="l"/>
              <a:pathLst>
                <a:path h="571850" w="3412301">
                  <a:moveTo>
                    <a:pt x="0" y="0"/>
                  </a:moveTo>
                  <a:lnTo>
                    <a:pt x="3412301" y="0"/>
                  </a:lnTo>
                  <a:lnTo>
                    <a:pt x="3412301" y="571850"/>
                  </a:lnTo>
                  <a:lnTo>
                    <a:pt x="0" y="57185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3412301" cy="59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4393" y="2026587"/>
            <a:ext cx="8906069" cy="1482097"/>
            <a:chOff x="0" y="0"/>
            <a:chExt cx="3412301" cy="5678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412301" cy="567855"/>
            </a:xfrm>
            <a:custGeom>
              <a:avLst/>
              <a:gdLst/>
              <a:ahLst/>
              <a:cxnLst/>
              <a:rect r="r" b="b" t="t" l="l"/>
              <a:pathLst>
                <a:path h="567855" w="3412301">
                  <a:moveTo>
                    <a:pt x="0" y="0"/>
                  </a:moveTo>
                  <a:lnTo>
                    <a:pt x="3412301" y="0"/>
                  </a:lnTo>
                  <a:lnTo>
                    <a:pt x="3412301" y="567855"/>
                  </a:lnTo>
                  <a:lnTo>
                    <a:pt x="0" y="567855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412301" cy="586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96204" y="2007537"/>
            <a:ext cx="9182448" cy="127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</a:p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b="true" sz="259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One-Shot Learning</a:t>
            </a:r>
            <a:r>
              <a:rPr lang="en-US" sz="25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: Can identify new faces with minimal data, ideal for dynamic environments like classrooms.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25118" y="4275620"/>
            <a:ext cx="8724399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b="true" sz="2599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 Matching:</a:t>
            </a:r>
            <a:r>
              <a:rPr lang="en-US" sz="25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Compares embeddings to determine facial similarity effectively.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92508" y="6119405"/>
            <a:ext cx="7382287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b="true" sz="260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Scalable and Efficient:</a:t>
            </a:r>
            <a:r>
              <a:rPr lang="en-US" sz="26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Handles large databases without retraining for new entries.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21069" y="8219537"/>
            <a:ext cx="7921464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b="true" sz="2600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Robust: </a:t>
            </a:r>
            <a:r>
              <a:rPr lang="en-US" sz="260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Performs well despite variations in lighting, pose, and occlusions.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62629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82221" y="1147071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8344" y="3725494"/>
            <a:ext cx="8026897" cy="65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2"/>
              </a:lnSpc>
              <a:spcBef>
                <a:spcPct val="0"/>
              </a:spcBef>
            </a:pPr>
            <a:r>
              <a:rPr lang="en-US" b="true" sz="404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Training the Siamese Network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9042" y="4664679"/>
            <a:ext cx="15862913" cy="3675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2"/>
              </a:lnSpc>
            </a:pPr>
          </a:p>
          <a:p>
            <a:pPr algn="just" marL="693021" indent="-346511" lvl="1">
              <a:lnSpc>
                <a:spcPts val="4172"/>
              </a:lnSpc>
              <a:buFont typeface="Arial"/>
              <a:buChar char="•"/>
            </a:pPr>
            <a:r>
              <a:rPr lang="en-US" b="true" sz="320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Dataset:  </a:t>
            </a:r>
            <a:r>
              <a:rPr lang="en-US" sz="3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custom dataset comprising labeled individual student images for training. Includes classroom group images for testing to simulate real-world scenarios.</a:t>
            </a:r>
          </a:p>
          <a:p>
            <a:pPr algn="just">
              <a:lnSpc>
                <a:spcPts val="4172"/>
              </a:lnSpc>
            </a:pPr>
          </a:p>
          <a:p>
            <a:pPr algn="just" marL="693021" indent="-346511" lvl="1">
              <a:lnSpc>
                <a:spcPts val="4172"/>
              </a:lnSpc>
              <a:buFont typeface="Arial"/>
              <a:buChar char="•"/>
            </a:pPr>
            <a:r>
              <a:rPr lang="en-US" b="true" sz="320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Description:  </a:t>
            </a:r>
            <a:r>
              <a:rPr lang="en-US" sz="320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Captures variations in lighting, facial expressions, and angles, ensuring the model is robust and relevant to classroom attendance automation.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31961" y="-114300"/>
            <a:ext cx="9824079" cy="123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87"/>
              </a:lnSpc>
            </a:pPr>
            <a:r>
              <a:rPr lang="en-US" b="true" sz="7382" spc="723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FLOW CHART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913226" y="8302689"/>
            <a:ext cx="8906069" cy="1197308"/>
            <a:chOff x="0" y="0"/>
            <a:chExt cx="3412301" cy="4587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12301" cy="458740"/>
            </a:xfrm>
            <a:custGeom>
              <a:avLst/>
              <a:gdLst/>
              <a:ahLst/>
              <a:cxnLst/>
              <a:rect r="r" b="b" t="t" l="l"/>
              <a:pathLst>
                <a:path h="458740" w="3412301">
                  <a:moveTo>
                    <a:pt x="0" y="0"/>
                  </a:moveTo>
                  <a:lnTo>
                    <a:pt x="3412301" y="0"/>
                  </a:lnTo>
                  <a:lnTo>
                    <a:pt x="3412301" y="458740"/>
                  </a:lnTo>
                  <a:lnTo>
                    <a:pt x="0" y="45874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12301" cy="477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13226" y="6667231"/>
            <a:ext cx="8906069" cy="1197308"/>
            <a:chOff x="0" y="0"/>
            <a:chExt cx="3412301" cy="4587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12301" cy="458740"/>
            </a:xfrm>
            <a:custGeom>
              <a:avLst/>
              <a:gdLst/>
              <a:ahLst/>
              <a:cxnLst/>
              <a:rect r="r" b="b" t="t" l="l"/>
              <a:pathLst>
                <a:path h="458740" w="3412301">
                  <a:moveTo>
                    <a:pt x="0" y="0"/>
                  </a:moveTo>
                  <a:lnTo>
                    <a:pt x="3412301" y="0"/>
                  </a:lnTo>
                  <a:lnTo>
                    <a:pt x="3412301" y="458740"/>
                  </a:lnTo>
                  <a:lnTo>
                    <a:pt x="0" y="45874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412301" cy="477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13226" y="3396316"/>
            <a:ext cx="8906069" cy="1197308"/>
            <a:chOff x="0" y="0"/>
            <a:chExt cx="3412301" cy="4587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12301" cy="458740"/>
            </a:xfrm>
            <a:custGeom>
              <a:avLst/>
              <a:gdLst/>
              <a:ahLst/>
              <a:cxnLst/>
              <a:rect r="r" b="b" t="t" l="l"/>
              <a:pathLst>
                <a:path h="458740" w="3412301">
                  <a:moveTo>
                    <a:pt x="0" y="0"/>
                  </a:moveTo>
                  <a:lnTo>
                    <a:pt x="3412301" y="0"/>
                  </a:lnTo>
                  <a:lnTo>
                    <a:pt x="3412301" y="458740"/>
                  </a:lnTo>
                  <a:lnTo>
                    <a:pt x="0" y="45874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412301" cy="487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Face Detection: Identify and crop individual faces 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13226" y="5031773"/>
            <a:ext cx="8906069" cy="1197308"/>
            <a:chOff x="0" y="0"/>
            <a:chExt cx="3412301" cy="4587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12301" cy="458740"/>
            </a:xfrm>
            <a:custGeom>
              <a:avLst/>
              <a:gdLst/>
              <a:ahLst/>
              <a:cxnLst/>
              <a:rect r="r" b="b" t="t" l="l"/>
              <a:pathLst>
                <a:path h="458740" w="3412301">
                  <a:moveTo>
                    <a:pt x="0" y="0"/>
                  </a:moveTo>
                  <a:lnTo>
                    <a:pt x="3412301" y="0"/>
                  </a:lnTo>
                  <a:lnTo>
                    <a:pt x="3412301" y="458740"/>
                  </a:lnTo>
                  <a:lnTo>
                    <a:pt x="0" y="45874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412301" cy="496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</a:p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13226" y="1757782"/>
            <a:ext cx="8906069" cy="1197308"/>
            <a:chOff x="0" y="0"/>
            <a:chExt cx="3412301" cy="4587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2301" cy="458740"/>
            </a:xfrm>
            <a:custGeom>
              <a:avLst/>
              <a:gdLst/>
              <a:ahLst/>
              <a:cxnLst/>
              <a:rect r="r" b="b" t="t" l="l"/>
              <a:pathLst>
                <a:path h="458740" w="3412301">
                  <a:moveTo>
                    <a:pt x="0" y="0"/>
                  </a:moveTo>
                  <a:lnTo>
                    <a:pt x="3412301" y="0"/>
                  </a:lnTo>
                  <a:lnTo>
                    <a:pt x="3412301" y="458740"/>
                  </a:lnTo>
                  <a:lnTo>
                    <a:pt x="0" y="45874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3412301" cy="487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Input: Classroom Image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409401" y="5162432"/>
            <a:ext cx="749190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Feature Extraction: Generate face embeddings using the Siamese Network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58854" y="6800581"/>
            <a:ext cx="8214814" cy="1364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Matching: Compare extracted embeddings with the database of registered faces  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87291" y="8433348"/>
            <a:ext cx="7491908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Output: Names/Roll Numbers of Recognized Faces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98298" y="6267181"/>
            <a:ext cx="514112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↓ 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98298" y="4678713"/>
            <a:ext cx="514112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↓ 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898298" y="7949629"/>
            <a:ext cx="514112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↓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98298" y="2989648"/>
            <a:ext cx="514112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↓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817784" y="4863321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07321" y="1624374"/>
            <a:ext cx="13478917" cy="7038252"/>
          </a:xfrm>
          <a:custGeom>
            <a:avLst/>
            <a:gdLst/>
            <a:ahLst/>
            <a:cxnLst/>
            <a:rect r="r" b="b" t="t" l="l"/>
            <a:pathLst>
              <a:path h="7038252" w="13478917">
                <a:moveTo>
                  <a:pt x="0" y="0"/>
                </a:moveTo>
                <a:lnTo>
                  <a:pt x="13478917" y="0"/>
                </a:lnTo>
                <a:lnTo>
                  <a:pt x="13478917" y="7038252"/>
                </a:lnTo>
                <a:lnTo>
                  <a:pt x="0" y="7038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02203" y="8691879"/>
            <a:ext cx="5089154" cy="56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ref.  Siamese NN Model.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1655" y="2461374"/>
            <a:ext cx="14791320" cy="2999805"/>
            <a:chOff x="0" y="0"/>
            <a:chExt cx="3682024" cy="74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682024" cy="784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Haar Cascade Classifier: </a:t>
              </a: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Detects and crops faces from the classroom image.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18705" y="285562"/>
            <a:ext cx="8325295" cy="134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02"/>
              </a:lnSpc>
            </a:pPr>
            <a:r>
              <a:rPr lang="en-US" b="true" sz="7900" spc="77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METHOD USED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282727" y="6372609"/>
            <a:ext cx="14005273" cy="2764254"/>
            <a:chOff x="0" y="0"/>
            <a:chExt cx="3783435" cy="74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83435" cy="746746"/>
            </a:xfrm>
            <a:custGeom>
              <a:avLst/>
              <a:gdLst/>
              <a:ahLst/>
              <a:cxnLst/>
              <a:rect r="r" b="b" t="t" l="l"/>
              <a:pathLst>
                <a:path h="746746" w="3783435">
                  <a:moveTo>
                    <a:pt x="0" y="0"/>
                  </a:moveTo>
                  <a:lnTo>
                    <a:pt x="3783435" y="0"/>
                  </a:lnTo>
                  <a:lnTo>
                    <a:pt x="3783435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783435" cy="765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282727" y="6156505"/>
            <a:ext cx="13832578" cy="1464882"/>
          </a:xfrm>
          <a:custGeom>
            <a:avLst/>
            <a:gdLst/>
            <a:ahLst/>
            <a:cxnLst/>
            <a:rect r="r" b="b" t="t" l="l"/>
            <a:pathLst>
              <a:path h="1464882" w="13832578">
                <a:moveTo>
                  <a:pt x="0" y="0"/>
                </a:moveTo>
                <a:lnTo>
                  <a:pt x="13832578" y="0"/>
                </a:lnTo>
                <a:lnTo>
                  <a:pt x="13832578" y="1464881"/>
                </a:lnTo>
                <a:lnTo>
                  <a:pt x="0" y="14648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1655" y="2319658"/>
            <a:ext cx="15011298" cy="1589709"/>
          </a:xfrm>
          <a:custGeom>
            <a:avLst/>
            <a:gdLst/>
            <a:ahLst/>
            <a:cxnLst/>
            <a:rect r="r" b="b" t="t" l="l"/>
            <a:pathLst>
              <a:path h="1589709" w="15011298">
                <a:moveTo>
                  <a:pt x="0" y="0"/>
                </a:moveTo>
                <a:lnTo>
                  <a:pt x="15011298" y="0"/>
                </a:lnTo>
                <a:lnTo>
                  <a:pt x="15011298" y="1589709"/>
                </a:lnTo>
                <a:lnTo>
                  <a:pt x="0" y="1589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82727" y="6984196"/>
            <a:ext cx="13719524" cy="195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Siamese Network: </a:t>
            </a:r>
            <a:r>
              <a:rPr lang="en-US" sz="3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Generates unique embeddings for each face and compares them with the database to identify matches.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DAGXXToQ5_c</dc:identifier>
  <dcterms:modified xsi:type="dcterms:W3CDTF">2011-08-01T06:04:30Z</dcterms:modified>
  <cp:revision>1</cp:revision>
  <dc:title> DEEP LEARNING PROJECT</dc:title>
</cp:coreProperties>
</file>